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337" r:id="rId10"/>
    <p:sldId id="336" r:id="rId11"/>
    <p:sldId id="680" r:id="rId12"/>
    <p:sldId id="267" r:id="rId13"/>
    <p:sldId id="270" r:id="rId14"/>
    <p:sldId id="314" r:id="rId15"/>
    <p:sldId id="268" r:id="rId16"/>
    <p:sldId id="290" r:id="rId17"/>
    <p:sldId id="305" r:id="rId18"/>
    <p:sldId id="289" r:id="rId19"/>
    <p:sldId id="313" r:id="rId20"/>
    <p:sldId id="263" r:id="rId21"/>
    <p:sldId id="266" r:id="rId22"/>
    <p:sldId id="304" r:id="rId23"/>
    <p:sldId id="272" r:id="rId24"/>
    <p:sldId id="275" r:id="rId25"/>
    <p:sldId id="327" r:id="rId26"/>
    <p:sldId id="273" r:id="rId27"/>
    <p:sldId id="292" r:id="rId28"/>
    <p:sldId id="330" r:id="rId29"/>
    <p:sldId id="285" r:id="rId30"/>
    <p:sldId id="329" r:id="rId31"/>
    <p:sldId id="318" r:id="rId32"/>
    <p:sldId id="328" r:id="rId33"/>
    <p:sldId id="319" r:id="rId34"/>
    <p:sldId id="320" r:id="rId35"/>
    <p:sldId id="325" r:id="rId36"/>
    <p:sldId id="323" r:id="rId37"/>
    <p:sldId id="331" r:id="rId38"/>
    <p:sldId id="281" r:id="rId39"/>
    <p:sldId id="287" r:id="rId40"/>
    <p:sldId id="288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94"/>
  </p:normalViewPr>
  <p:slideViewPr>
    <p:cSldViewPr snapToGrid="0">
      <p:cViewPr varScale="1">
        <p:scale>
          <a:sx n="93" d="100"/>
          <a:sy n="93" d="100"/>
        </p:scale>
        <p:origin x="28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jp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02/17/2024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17.02.2024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17.02.2024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17.02.2024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17.02.2024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17.02.2024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17.02.2024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17.02.2024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17.02.2024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17.02.2024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17.02.2024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17.02.2024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17.02.2024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udlbook.github.io/udlbook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1.png"/><Relationship Id="rId4" Type="http://schemas.openxmlformats.org/officeDocument/2006/relationships/hyperlink" Target="https://lilianweng.github.io/posts/2018-10-13-flow-models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12.09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12.1075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10.07205" TargetMode="External"/><Relationship Id="rId13" Type="http://schemas.openxmlformats.org/officeDocument/2006/relationships/image" Target="../media/image43.png"/><Relationship Id="rId3" Type="http://schemas.openxmlformats.org/officeDocument/2006/relationships/hyperlink" Target="https://huggingface.co/CompVis/stable-diffusion" TargetMode="External"/><Relationship Id="rId7" Type="http://schemas.openxmlformats.org/officeDocument/2006/relationships/hyperlink" Target="https://arxiv.org/abs/2301.02111" TargetMode="External"/><Relationship Id="rId12" Type="http://schemas.openxmlformats.org/officeDocument/2006/relationships/hyperlink" Target="https://openai.com/sora" TargetMode="External"/><Relationship Id="rId2" Type="http://schemas.openxmlformats.org/officeDocument/2006/relationships/hyperlink" Target="https://openai.com/dall-e-3" TargetMode="External"/><Relationship Id="rId16" Type="http://schemas.openxmlformats.org/officeDocument/2006/relationships/hyperlink" Target="https://beta.dreamstudio.ai/drea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4.06125" TargetMode="External"/><Relationship Id="rId11" Type="http://schemas.openxmlformats.org/officeDocument/2006/relationships/hyperlink" Target="https://arxiv.org/abs/2401.12945" TargetMode="External"/><Relationship Id="rId5" Type="http://schemas.openxmlformats.org/officeDocument/2006/relationships/hyperlink" Target="https://www.midjourney.com/" TargetMode="External"/><Relationship Id="rId15" Type="http://schemas.openxmlformats.org/officeDocument/2006/relationships/hyperlink" Target="https://arxiv.org/abs/2112.10741" TargetMode="External"/><Relationship Id="rId10" Type="http://schemas.openxmlformats.org/officeDocument/2006/relationships/hyperlink" Target="https://arxiv.org/abs/2209.14792" TargetMode="External"/><Relationship Id="rId4" Type="http://schemas.openxmlformats.org/officeDocument/2006/relationships/hyperlink" Target="https://imagen.research.google/" TargetMode="External"/><Relationship Id="rId9" Type="http://schemas.openxmlformats.org/officeDocument/2006/relationships/hyperlink" Target="https://arxiv.org/abs/2212.04356" TargetMode="External"/><Relationship Id="rId14" Type="http://schemas.openxmlformats.org/officeDocument/2006/relationships/image" Target="../media/image4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7" Type="http://schemas.openxmlformats.org/officeDocument/2006/relationships/image" Target="../media/image4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generator: d</a:t>
                </a:r>
                <a:r>
                  <a:rPr lang="en-DE" sz="2400" dirty="0"/>
                  <a:t>ecomposition into latent space (parameters of generator network) and noise (sampled from, e.g., Gaussian distribution</a:t>
                </a:r>
                <a:r>
                  <a:rPr lang="en-GB" sz="2400" dirty="0"/>
                  <a:t>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  <a:blipFill>
                <a:blip r:embed="rId4"/>
                <a:stretch>
                  <a:fillRect l="-1293" t="-1741" r="-8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BCCD36-7BD3-AE45-8A48-B9A79FBAFBFB}"/>
              </a:ext>
            </a:extLst>
          </p:cNvPr>
          <p:cNvSpPr txBox="1"/>
          <p:nvPr/>
        </p:nvSpPr>
        <p:spPr>
          <a:xfrm>
            <a:off x="8995186" y="508905"/>
            <a:ext cx="2851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up-sampling, for example, by transposed convolutions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5D2655-2553-EBC2-4A2F-DF5149E9A039}"/>
              </a:ext>
            </a:extLst>
          </p:cNvPr>
          <p:cNvCxnSpPr>
            <a:stCxn id="5" idx="2"/>
          </p:cNvCxnSpPr>
          <p:nvPr/>
        </p:nvCxnSpPr>
        <p:spPr>
          <a:xfrm flipH="1">
            <a:off x="9873842" y="1155236"/>
            <a:ext cx="547336" cy="1906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882" t="-1961" r="-15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</a:t>
                </a:r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645" t="-1961" r="-21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812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89387" y="5406941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863" y="1099906"/>
            <a:ext cx="7580137" cy="3142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10F3CD-D795-1AF6-B988-3FC263D3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Approximation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  <a:blipFill>
                <a:blip r:embed="rId3"/>
                <a:stretch>
                  <a:fillRect l="-2908" t="-5696" b="-37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379181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B4B73-64CE-B127-D00B-A3EF561DD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2472" y="4602309"/>
            <a:ext cx="2201114" cy="20862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F5C4B-FFE4-B55E-4188-1981AE80D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8110" y="4602309"/>
            <a:ext cx="2239807" cy="208624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463CE84-072B-7466-2526-A03694020098}"/>
              </a:ext>
            </a:extLst>
          </p:cNvPr>
          <p:cNvGrpSpPr/>
          <p:nvPr/>
        </p:nvGrpSpPr>
        <p:grpSpPr>
          <a:xfrm>
            <a:off x="7949536" y="4433936"/>
            <a:ext cx="3032403" cy="2404848"/>
            <a:chOff x="716692" y="4316627"/>
            <a:chExt cx="3032403" cy="240484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B7A831-885A-B67F-DD2A-1A8942C6A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8200" y="4397063"/>
              <a:ext cx="2910895" cy="2324412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80D7E5F-5AA1-2D51-AAE7-886477F285F1}"/>
                </a:ext>
              </a:extLst>
            </p:cNvPr>
            <p:cNvSpPr/>
            <p:nvPr/>
          </p:nvSpPr>
          <p:spPr>
            <a:xfrm>
              <a:off x="716692" y="4316627"/>
              <a:ext cx="370703" cy="3871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D6F285-CAF8-6820-ECC2-0273BCCF14FB}"/>
              </a:ext>
            </a:extLst>
          </p:cNvPr>
          <p:cNvSpPr txBox="1"/>
          <p:nvPr/>
        </p:nvSpPr>
        <p:spPr>
          <a:xfrm>
            <a:off x="4878720" y="4237641"/>
            <a:ext cx="211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poor approximation: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3BF0DD-9BEA-F4C1-C0EB-578DC839E3A4}"/>
              </a:ext>
            </a:extLst>
          </p:cNvPr>
          <p:cNvSpPr txBox="1"/>
          <p:nvPr/>
        </p:nvSpPr>
        <p:spPr>
          <a:xfrm>
            <a:off x="2429062" y="4249270"/>
            <a:ext cx="213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good approximation: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3A6AE5-C06E-7F10-975C-3C6080D8B0BD}"/>
              </a:ext>
            </a:extLst>
          </p:cNvPr>
          <p:cNvCxnSpPr>
            <a:cxnSpLocks/>
          </p:cNvCxnSpPr>
          <p:nvPr/>
        </p:nvCxnSpPr>
        <p:spPr>
          <a:xfrm flipV="1">
            <a:off x="9522639" y="3429000"/>
            <a:ext cx="338053" cy="139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0D6B87-0592-D2A5-93AC-B3D872EA0222}"/>
              </a:ext>
            </a:extLst>
          </p:cNvPr>
          <p:cNvCxnSpPr>
            <a:cxnSpLocks/>
          </p:cNvCxnSpPr>
          <p:nvPr/>
        </p:nvCxnSpPr>
        <p:spPr>
          <a:xfrm flipV="1">
            <a:off x="4611863" y="3559862"/>
            <a:ext cx="1137113" cy="1065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7948A2-7AFE-05E7-E52C-E166D35292D9}"/>
              </a:ext>
            </a:extLst>
          </p:cNvPr>
          <p:cNvSpPr txBox="1"/>
          <p:nvPr/>
        </p:nvSpPr>
        <p:spPr>
          <a:xfrm>
            <a:off x="7268748" y="64928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dvantages:</a:t>
                </a:r>
                <a:endParaRPr lang="en-GB" dirty="0"/>
              </a:p>
              <a:p>
                <a:r>
                  <a:rPr lang="en-GB" dirty="0"/>
                  <a:t>instead of simple distributions like Gaussians, allow</a:t>
                </a:r>
                <a:r>
                  <a:rPr lang="en-GB" sz="2800" dirty="0"/>
                  <a:t> more complex latent encodings</a:t>
                </a:r>
                <a:r>
                  <a:rPr lang="en-GB" dirty="0"/>
                  <a:t>: real-world distributions usually much more complicated</a:t>
                </a:r>
                <a:endParaRPr lang="en-DE" dirty="0"/>
              </a:p>
              <a:p>
                <a:r>
                  <a:rPr lang="en-GB" dirty="0"/>
                  <a:t>exact</a:t>
                </a:r>
                <a:r>
                  <a:rPr lang="en-DE" sz="2800" dirty="0"/>
                  <a:t> likelihood </a:t>
                </a:r>
                <a:r>
                  <a:rPr lang="en-GB" sz="2800" dirty="0"/>
                  <a:t>estimation</a:t>
                </a:r>
                <a:r>
                  <a:rPr lang="en-GB" dirty="0"/>
                  <a:t> (VAEs and diffusion models only return lower bound)</a:t>
                </a:r>
                <a:r>
                  <a:rPr lang="en-DE" dirty="0"/>
                  <a:t>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</a:t>
                </a:r>
                <a:r>
                  <a:rPr lang="en-GB" dirty="0">
                    <a:sym typeface="Wingdings" pitchFamily="2" charset="2"/>
                  </a:rPr>
                  <a:t>for anomaly detection</a:t>
                </a:r>
                <a:r>
                  <a:rPr lang="en-DE" dirty="0">
                    <a:sym typeface="Wingdings" pitchFamily="2" charset="2"/>
                  </a:rPr>
                  <a:t>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b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forward transformation to generate samples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b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ack</a:t>
            </a:r>
            <a:r>
              <a:rPr lang="en-GB" dirty="0">
                <a:solidFill>
                  <a:srgbClr val="1F1F1F"/>
                </a:solidFill>
                <a:latin typeface="-apple-system"/>
              </a:rPr>
              <a:t>ward transformation to evaluate likelihoods</a:t>
            </a:r>
            <a:endParaRPr lang="en-GB" b="0" i="0" u="none" strike="noStrike" dirty="0">
              <a:solidFill>
                <a:srgbClr val="1F1F1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training: distort training data by successively adding random noise, then learn to reverse this process (denoising)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generation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: sample random noise and run through </a:t>
            </a:r>
            <a:r>
              <a:rPr lang="en-GB" sz="2600" dirty="0">
                <a:solidFill>
                  <a:srgbClr val="1F1F1F"/>
                </a:solidFill>
              </a:rPr>
              <a:t>the 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sz="2600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advantages: easy to train, produce high-quality/realistic samples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can be interpreted as special case of hierarchical VAE (one latent variable generates another) with fixed encoder and latent space of same size as the data </a:t>
            </a:r>
            <a:r>
              <a:rPr lang="en-GB" sz="2600" dirty="0">
                <a:solidFill>
                  <a:srgbClr val="1F1F1F"/>
                </a:solidFill>
                <a:sym typeface="Wingdings" panose="05000000000000000000" pitchFamily="2" charset="2"/>
              </a:rPr>
              <a:t> more sophisticated latent space than just Gaussian mixture in VAE</a:t>
            </a:r>
            <a:endParaRPr lang="en-GB" sz="2600" dirty="0">
              <a:solidFill>
                <a:srgbClr val="1F1F1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35" y="1935891"/>
            <a:ext cx="5544065" cy="45569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s</a:t>
            </a:r>
            <a:r>
              <a:rPr lang="en-DE" sz="2400" dirty="0">
                <a:sym typeface="Wingdings" pitchFamily="2" charset="2"/>
              </a:rPr>
              <a:t>ignificant </a:t>
            </a:r>
            <a:r>
              <a:rPr lang="en-DE" sz="2400" dirty="0"/>
              <a:t>speedup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diffusion models highly flexible in terms of architecture: only require same input and output dimensionality </a:t>
            </a:r>
            <a:r>
              <a:rPr lang="en-GB" sz="2400" dirty="0">
                <a:sym typeface="Wingdings" pitchFamily="2" charset="2"/>
              </a:rPr>
              <a:t>(autoencoder-like)</a:t>
            </a:r>
            <a:endParaRPr lang="en-GB" sz="2400" dirty="0"/>
          </a:p>
          <a:p>
            <a:r>
              <a:rPr lang="en-GB" sz="2400" dirty="0">
                <a:sym typeface="Wingdings" pitchFamily="2" charset="2"/>
              </a:rPr>
              <a:t>often (convolutional) U-Net architectures</a:t>
            </a:r>
          </a:p>
          <a:p>
            <a:r>
              <a:rPr lang="en-GB" sz="2400" dirty="0">
                <a:sym typeface="Wingdings" pitchFamily="2" charset="2"/>
              </a:rPr>
              <a:t>but also (vision) transformers possible (e.g., </a:t>
            </a:r>
            <a:r>
              <a:rPr lang="en-GB" sz="2400" dirty="0" err="1">
                <a:sym typeface="Wingdings" pitchFamily="2" charset="2"/>
                <a:hlinkClick r:id="rId2"/>
              </a:rPr>
              <a:t>DiT</a:t>
            </a:r>
            <a:r>
              <a:rPr lang="en-GB" sz="24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6120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155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1EE1D-EDEE-4B25-C319-124934372BEE}"/>
              </a:ext>
            </a:extLst>
          </p:cNvPr>
          <p:cNvSpPr txBox="1"/>
          <p:nvPr/>
        </p:nvSpPr>
        <p:spPr>
          <a:xfrm>
            <a:off x="6870584" y="5544574"/>
            <a:ext cx="5058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u</a:t>
            </a:r>
            <a:r>
              <a:rPr lang="en-GB" sz="1800" dirty="0"/>
              <a:t>se of </a:t>
            </a:r>
            <a:r>
              <a:rPr lang="en-DE" sz="1800" dirty="0"/>
              <a:t>attention </a:t>
            </a:r>
            <a:r>
              <a:rPr lang="en-GB" sz="1800" dirty="0"/>
              <a:t>mechanism for</a:t>
            </a:r>
            <a:r>
              <a:rPr lang="en-DE" sz="1800" dirty="0"/>
              <a:t> flexible conditioning</a:t>
            </a:r>
            <a:endParaRPr lang="en-GB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D161D3-E225-F22E-3D78-2F617FA6D8A8}"/>
              </a:ext>
            </a:extLst>
          </p:cNvPr>
          <p:cNvSpPr txBox="1"/>
          <p:nvPr/>
        </p:nvSpPr>
        <p:spPr>
          <a:xfrm>
            <a:off x="8330513" y="915972"/>
            <a:ext cx="3303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ym typeface="Wingdings" pitchFamily="2" charset="2"/>
              </a:rPr>
              <a:t>skip connections between layers operating at the same scale</a:t>
            </a:r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B70CA2-236C-A4A2-92A0-896F81C7420F}"/>
              </a:ext>
            </a:extLst>
          </p:cNvPr>
          <p:cNvCxnSpPr>
            <a:stCxn id="9" idx="2"/>
          </p:cNvCxnSpPr>
          <p:nvPr/>
        </p:nvCxnSpPr>
        <p:spPr>
          <a:xfrm flipH="1">
            <a:off x="9292281" y="1562303"/>
            <a:ext cx="689919" cy="1642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443" t="-2801" r="-16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be free-form text, e.g.,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3604155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600402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618611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54D3-0128-5735-1274-4B0FBDE8347D}"/>
              </a:ext>
            </a:extLst>
          </p:cNvPr>
          <p:cNvSpPr txBox="1"/>
          <p:nvPr/>
        </p:nvSpPr>
        <p:spPr>
          <a:xfrm>
            <a:off x="0" y="6222179"/>
            <a:ext cx="4288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uidance scale: hyperparameter for tradeoff between sample quality and diversity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0DE8A-F20F-717B-40B8-2B6456193B16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5797227"/>
            <a:ext cx="1576551" cy="42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1C2F16-9E4F-4FB2-02D4-5DBF8CB8A50F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3867807"/>
            <a:ext cx="1786758" cy="235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0C37F4A-CDC2-B5A1-FF54-356393037F58}"/>
              </a:ext>
            </a:extLst>
          </p:cNvPr>
          <p:cNvSpPr txBox="1"/>
          <p:nvPr/>
        </p:nvSpPr>
        <p:spPr>
          <a:xfrm>
            <a:off x="7792049" y="1825625"/>
            <a:ext cx="3594538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 err="1"/>
              <a:t>tradeoff</a:t>
            </a:r>
            <a:r>
              <a:rPr lang="en-GB" sz="2600" dirty="0"/>
              <a:t> between diversity (unconditioned) and fidelity</a:t>
            </a:r>
            <a:r>
              <a:rPr lang="en-DE" sz="2600" dirty="0"/>
              <a:t> (guidance)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02692-1FC5-ED37-8613-EE701AB48B6E}"/>
              </a:ext>
            </a:extLst>
          </p:cNvPr>
          <p:cNvSpPr txBox="1"/>
          <p:nvPr/>
        </p:nvSpPr>
        <p:spPr>
          <a:xfrm>
            <a:off x="7434869" y="381575"/>
            <a:ext cx="356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68B383A-D1BB-4102-CF01-78F12A366AEB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9214973" y="1027906"/>
            <a:ext cx="374345" cy="797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Text-to-Image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2079"/>
            <a:ext cx="10515600" cy="158424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plenty of </a:t>
            </a:r>
            <a:r>
              <a:rPr lang="en-GB" sz="2600" dirty="0"/>
              <a:t>applications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hlinkClick r:id="rId2"/>
              </a:rPr>
              <a:t>DALL-E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ImageGen</a:t>
            </a:r>
            <a:r>
              <a:rPr lang="en-DE" sz="2600" dirty="0"/>
              <a:t>, </a:t>
            </a:r>
            <a:r>
              <a:rPr lang="en-GB" sz="2600" dirty="0" err="1">
                <a:hlinkClick r:id="rId5"/>
              </a:rPr>
              <a:t>Midjourney</a:t>
            </a:r>
            <a:r>
              <a:rPr lang="en-GB" sz="2600" dirty="0"/>
              <a:t>, </a:t>
            </a:r>
            <a:r>
              <a:rPr lang="en-DE" sz="2600" dirty="0"/>
              <a:t>...</a:t>
            </a:r>
            <a:endParaRPr lang="en-DE" sz="2600" dirty="0">
              <a:hlinkClick r:id="rId6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</a:t>
            </a:r>
            <a:r>
              <a:rPr lang="en-DE" sz="2600" dirty="0">
                <a:hlinkClick r:id="rId7"/>
              </a:rPr>
              <a:t>VALL-E</a:t>
            </a:r>
            <a:r>
              <a:rPr lang="en-GB" sz="2600" dirty="0"/>
              <a:t>, </a:t>
            </a:r>
            <a:r>
              <a:rPr lang="en-GB" sz="2600" dirty="0">
                <a:hlinkClick r:id="rId8"/>
              </a:rPr>
              <a:t>Speech T5</a:t>
            </a:r>
            <a:r>
              <a:rPr lang="en-GB" sz="2600" dirty="0"/>
              <a:t>, …</a:t>
            </a:r>
            <a:r>
              <a:rPr lang="en-DE" sz="2600" dirty="0"/>
              <a:t>)</a:t>
            </a:r>
            <a:r>
              <a:rPr lang="en-GB" sz="2600" dirty="0"/>
              <a:t> (and speech recognition, e.g., </a:t>
            </a:r>
            <a:r>
              <a:rPr lang="en-GB" sz="2600" dirty="0">
                <a:hlinkClick r:id="rId9"/>
              </a:rPr>
              <a:t>Whisper</a:t>
            </a:r>
            <a:r>
              <a:rPr lang="en-GB" sz="2600" dirty="0"/>
              <a:t>)</a:t>
            </a:r>
            <a:r>
              <a:rPr lang="en-DE" sz="2600" dirty="0"/>
              <a:t>, text-to-video (</a:t>
            </a:r>
            <a:r>
              <a:rPr lang="en-DE" sz="2600" dirty="0">
                <a:hlinkClick r:id="rId10"/>
              </a:rPr>
              <a:t>Make-A-Video</a:t>
            </a:r>
            <a:r>
              <a:rPr lang="en-GB" sz="2600" dirty="0"/>
              <a:t>, </a:t>
            </a:r>
            <a:r>
              <a:rPr lang="en-GB" sz="2600" dirty="0">
                <a:hlinkClick r:id="rId11"/>
              </a:rPr>
              <a:t>Lumiere</a:t>
            </a:r>
            <a:r>
              <a:rPr lang="en-GB" sz="2600" dirty="0"/>
              <a:t>, </a:t>
            </a:r>
            <a:r>
              <a:rPr lang="en-GB" sz="2600" dirty="0">
                <a:hlinkClick r:id="rId12"/>
              </a:rPr>
              <a:t>Sora</a:t>
            </a:r>
            <a:r>
              <a:rPr lang="en-GB" sz="2600" dirty="0"/>
              <a:t>, …)</a:t>
            </a:r>
            <a:endParaRPr lang="en-DE" sz="2600" dirty="0">
              <a:hlinkClick r:id="rId6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91880" y="3514255"/>
            <a:ext cx="3142784" cy="2947938"/>
          </a:xfrm>
          <a:prstGeom prst="rect">
            <a:avLst/>
          </a:prstGeom>
        </p:spPr>
      </p:pic>
      <p:pic>
        <p:nvPicPr>
          <p:cNvPr id="7" name="Picture 6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4B18006F-8781-9901-F623-4B1DB6FE834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366213" y="3925540"/>
            <a:ext cx="4488773" cy="25366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70BA1-E5B4-669D-A1A3-CAB40040A785}"/>
              </a:ext>
            </a:extLst>
          </p:cNvPr>
          <p:cNvSpPr txBox="1"/>
          <p:nvPr/>
        </p:nvSpPr>
        <p:spPr>
          <a:xfrm>
            <a:off x="10089733" y="621722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1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20320-0FCF-FED4-EF7E-EB500AE613AA}"/>
              </a:ext>
            </a:extLst>
          </p:cNvPr>
          <p:cNvSpPr txBox="1"/>
          <p:nvPr/>
        </p:nvSpPr>
        <p:spPr>
          <a:xfrm>
            <a:off x="7195529" y="3556208"/>
            <a:ext cx="2830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1800" dirty="0"/>
              <a:t>inpainting </a:t>
            </a:r>
            <a:r>
              <a:rPr lang="en-DE" sz="1800" dirty="0"/>
              <a:t>example</a:t>
            </a:r>
            <a:r>
              <a:rPr lang="en-GB" sz="1800" dirty="0"/>
              <a:t> (</a:t>
            </a:r>
            <a:r>
              <a:rPr lang="en-DE" dirty="0">
                <a:hlinkClick r:id="rId15"/>
              </a:rPr>
              <a:t>GLIDE </a:t>
            </a:r>
            <a:r>
              <a:rPr lang="en-GB" sz="1800" dirty="0"/>
              <a:t>)</a:t>
            </a:r>
            <a:r>
              <a:rPr lang="en-DE" sz="18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45CE5-3E14-47F7-6340-B21AEA97409E}"/>
              </a:ext>
            </a:extLst>
          </p:cNvPr>
          <p:cNvSpPr txBox="1"/>
          <p:nvPr/>
        </p:nvSpPr>
        <p:spPr>
          <a:xfrm>
            <a:off x="176616" y="4547535"/>
            <a:ext cx="2372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w</a:t>
            </a:r>
            <a:r>
              <a:rPr lang="en-DE" sz="1800" dirty="0"/>
              <a:t>eb app for Stable Diffusion: </a:t>
            </a:r>
            <a:r>
              <a:rPr lang="en-DE" sz="1800" dirty="0">
                <a:hlinkClick r:id="rId16"/>
              </a:rPr>
              <a:t>DreamStudio</a:t>
            </a:r>
            <a:endParaRPr lang="en-DE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17507-D761-CA83-1D8D-316436E606AE}"/>
              </a:ext>
            </a:extLst>
          </p:cNvPr>
          <p:cNvSpPr txBox="1"/>
          <p:nvPr/>
        </p:nvSpPr>
        <p:spPr>
          <a:xfrm>
            <a:off x="5667598" y="6462193"/>
            <a:ext cx="88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prompt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BCB8D9-40AF-6B02-BCA1-0F97D6147941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4819135" y="6462193"/>
            <a:ext cx="84846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244E16-9ADC-97E5-3A15-E40F69DE6782}"/>
              </a:ext>
            </a:extLst>
          </p:cNvPr>
          <p:cNvCxnSpPr>
            <a:stCxn id="11" idx="3"/>
          </p:cNvCxnSpPr>
          <p:nvPr/>
        </p:nvCxnSpPr>
        <p:spPr>
          <a:xfrm flipV="1">
            <a:off x="6554444" y="6400802"/>
            <a:ext cx="1205599" cy="24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18A649F-7D37-0A44-AA1C-0419FAF7EDA0}"/>
              </a:ext>
            </a:extLst>
          </p:cNvPr>
          <p:cNvSpPr txBox="1"/>
          <p:nvPr/>
        </p:nvSpPr>
        <p:spPr>
          <a:xfrm>
            <a:off x="6677307" y="2181091"/>
            <a:ext cx="2107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rather “translations”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80E57C92-7834-2D5D-3DE9-E1CC11AC2A80}"/>
              </a:ext>
            </a:extLst>
          </p:cNvPr>
          <p:cNvSpPr/>
          <p:nvPr/>
        </p:nvSpPr>
        <p:spPr>
          <a:xfrm rot="16200000">
            <a:off x="7652726" y="-765927"/>
            <a:ext cx="148701" cy="660678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0105" y="183764"/>
            <a:ext cx="5291782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101" y="1408671"/>
            <a:ext cx="5232580" cy="51302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complex systems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consciousness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humans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ay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also have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occur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(But that does not mean the same will happen with AI.)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ideas for paths toward general intelligence: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small-world/scale-free networks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40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8DE933-089C-9A32-0426-4484C5822AEB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13382</TotalTime>
  <Words>2350</Words>
  <Application>Microsoft Office PowerPoint</Application>
  <PresentationFormat>Widescreen</PresentationFormat>
  <Paragraphs>356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Generative AI</vt:lpstr>
      <vt:lpstr>Image Synthesis</vt:lpstr>
      <vt:lpstr>Different Types of Generative Models</vt:lpstr>
      <vt:lpstr>Generative Adversarial Networks (GAN)</vt:lpstr>
      <vt:lpstr>Indirect Training via Discriminator</vt:lpstr>
      <vt:lpstr>Formulation</vt:lpstr>
      <vt:lpstr>Properties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Gaussian Approximation</vt:lpstr>
      <vt:lpstr>Flow-Based Methods</vt:lpstr>
      <vt:lpstr>Normalizing Flows</vt:lpstr>
      <vt:lpstr>Usage in Generative Models</vt:lpstr>
      <vt:lpstr>Invertible Neural Networks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Text-to-Image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Models</dc:title>
  <dc:creator>Felix Wick</dc:creator>
  <cp:lastModifiedBy>Wick, Felix</cp:lastModifiedBy>
  <cp:revision>200</cp:revision>
  <dcterms:created xsi:type="dcterms:W3CDTF">2022-07-19T12:00:00Z</dcterms:created>
  <dcterms:modified xsi:type="dcterms:W3CDTF">2024-02-17T06:41:58Z</dcterms:modified>
</cp:coreProperties>
</file>

<file path=docProps/thumbnail.jpeg>
</file>